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471" r:id="rId2"/>
    <p:sldId id="723" r:id="rId3"/>
    <p:sldId id="258" r:id="rId4"/>
    <p:sldId id="257" r:id="rId5"/>
    <p:sldId id="724" r:id="rId6"/>
    <p:sldId id="262" r:id="rId7"/>
    <p:sldId id="1046" r:id="rId8"/>
    <p:sldId id="271" r:id="rId9"/>
    <p:sldId id="1047" r:id="rId10"/>
    <p:sldId id="272" r:id="rId11"/>
    <p:sldId id="273" r:id="rId12"/>
    <p:sldId id="104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336" autoAdjust="0"/>
  </p:normalViewPr>
  <p:slideViewPr>
    <p:cSldViewPr snapToGrid="0" snapToObjects="1">
      <p:cViewPr varScale="1">
        <p:scale>
          <a:sx n="88" d="100"/>
          <a:sy n="88" d="100"/>
        </p:scale>
        <p:origin x="22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9F5D30F-9D9D-4F9A-B6DC-1BFACCED8689}" type="datetimeFigureOut">
              <a:rPr lang="he-IL" smtClean="0"/>
              <a:t>י"א/חשון/תשפ"ה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9A25893-946D-457C-94FE-1D412E1E24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284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4A069-A297-44E7-8587-2D9C8E0556B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8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4A069-A297-44E7-8587-2D9C8E0556B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25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4A069-A297-44E7-8587-2D9C8E0556B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7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4A069-A297-44E7-8587-2D9C8E0556B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35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4A069-A297-44E7-8587-2D9C8E0556B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74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4A069-A297-44E7-8587-2D9C8E0556B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08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6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7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05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214282" y="6643686"/>
            <a:ext cx="8715436" cy="21431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>
                <a:latin typeface="Century Gothic" pitchFamily="34" charset="0"/>
              </a:rPr>
              <a:t>Copyright 2016 by Sharon Tal and Marc Gruber. All rights reserved. This material may not be reproduced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4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3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9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3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1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8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6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5F710-5E97-D444-82C2-3DD35B826A91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3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71470" y="1384682"/>
            <a:ext cx="9215470" cy="550070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כותרת משנה 2"/>
          <p:cNvSpPr>
            <a:spLocks noGrp="1"/>
          </p:cNvSpPr>
          <p:nvPr>
            <p:ph type="subTitle" idx="1"/>
          </p:nvPr>
        </p:nvSpPr>
        <p:spPr>
          <a:xfrm>
            <a:off x="1000100" y="4042544"/>
            <a:ext cx="6929486" cy="151216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ea typeface="Roboto" panose="02000000000000000000" pitchFamily="2" charset="0"/>
              </a:rPr>
              <a:t>Business presentation</a:t>
            </a:r>
          </a:p>
          <a:p>
            <a:endParaRPr lang="en-US" sz="2400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74730" y="1917816"/>
            <a:ext cx="885498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a typeface="Roboto" panose="02000000000000000000" pitchFamily="2" charset="0"/>
              </a:rPr>
              <a:t>Creating and capturing value from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a typeface="Roboto" panose="02000000000000000000" pitchFamily="2" charset="0"/>
              </a:rPr>
              <a:t>innovative tech</a:t>
            </a:r>
          </a:p>
          <a:p>
            <a:pPr algn="ctr"/>
            <a:r>
              <a:rPr lang="de-DE" sz="2800" dirty="0">
                <a:solidFill>
                  <a:schemeClr val="bg1"/>
                </a:solidFill>
                <a:ea typeface="Roboto" panose="02000000000000000000" pitchFamily="2" charset="0"/>
              </a:rPr>
              <a:t>Ph.D. Class ENG-642</a:t>
            </a:r>
            <a:endParaRPr lang="en-US" sz="2800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938" y="224837"/>
            <a:ext cx="1771526" cy="1039876"/>
          </a:xfrm>
          <a:prstGeom prst="rect">
            <a:avLst/>
          </a:prstGeom>
        </p:spPr>
      </p:pic>
      <p:sp>
        <p:nvSpPr>
          <p:cNvPr id="4" name="AutoShape 2" descr="תוצאת תמונה עבור ‪epfl logo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8" y="310293"/>
            <a:ext cx="2304967" cy="67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7063B42B-705B-9FCC-EE4F-FBF002B90A19}"/>
              </a:ext>
            </a:extLst>
          </p:cNvPr>
          <p:cNvSpPr txBox="1"/>
          <p:nvPr/>
        </p:nvSpPr>
        <p:spPr>
          <a:xfrm>
            <a:off x="785786" y="5295945"/>
            <a:ext cx="7429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a typeface="Roboto" panose="02000000000000000000" pitchFamily="2" charset="0"/>
              </a:rPr>
              <a:t>Team members: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kshee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4" descr="http://www.i2symbol.com/images/symbols/check/check_mark_u2713_icon_256x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787" y="5810781"/>
            <a:ext cx="509574" cy="509574"/>
          </a:xfrm>
          <a:prstGeom prst="rect">
            <a:avLst/>
          </a:prstGeom>
          <a:noFill/>
        </p:spPr>
      </p:pic>
      <p:pic>
        <p:nvPicPr>
          <p:cNvPr id="11" name="Picture 4" descr="http://www.i2symbol.com/images/symbols/check/check_mark_u2713_icon_256x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787" y="6021967"/>
            <a:ext cx="509574" cy="509574"/>
          </a:xfrm>
          <a:prstGeom prst="rect">
            <a:avLst/>
          </a:prstGeom>
          <a:noFill/>
        </p:spPr>
      </p:pic>
      <p:pic>
        <p:nvPicPr>
          <p:cNvPr id="12" name="Picture 4" descr="http://www.i2symbol.com/images/symbols/check/check_mark_u2713_icon_256x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787" y="6231324"/>
            <a:ext cx="509574" cy="50957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702055" y="316872"/>
            <a:ext cx="158425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Your project/ startup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3" name="Picture 4" descr="http://www.i2symbol.com/images/symbols/check/check_mark_u2713_icon_256x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787" y="5361442"/>
            <a:ext cx="509574" cy="509574"/>
          </a:xfrm>
          <a:prstGeom prst="rect">
            <a:avLst/>
          </a:prstGeom>
          <a:noFill/>
        </p:spPr>
      </p:pic>
      <p:pic>
        <p:nvPicPr>
          <p:cNvPr id="24" name="Picture 4" descr="http://www.i2symbol.com/images/symbols/check/check_mark_u2713_icon_256x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787" y="5570799"/>
            <a:ext cx="509574" cy="509574"/>
          </a:xfrm>
          <a:prstGeom prst="rect">
            <a:avLst/>
          </a:prstGeom>
          <a:noFill/>
        </p:spPr>
      </p:pic>
      <p:pic>
        <p:nvPicPr>
          <p:cNvPr id="25" name="Picture 5" descr="http://www.walterlogeman.com/art/images/2008-07-01-circles/circle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AF4"/>
              </a:clrFrom>
              <a:clrTo>
                <a:srgbClr val="F9FAF4">
                  <a:alpha val="0"/>
                </a:srgbClr>
              </a:clrTo>
            </a:clrChange>
          </a:blip>
          <a:srcRect b="11110"/>
          <a:stretch>
            <a:fillRect/>
          </a:stretch>
        </p:blipFill>
        <p:spPr bwMode="auto">
          <a:xfrm>
            <a:off x="-519902" y="4012293"/>
            <a:ext cx="785818" cy="483580"/>
          </a:xfrm>
          <a:prstGeom prst="rect">
            <a:avLst/>
          </a:prstGeom>
          <a:noFill/>
        </p:spPr>
      </p:pic>
      <p:pic>
        <p:nvPicPr>
          <p:cNvPr id="26" name="Picture 6" descr="http://www.walterlogeman.com/art/images/2008-07-01-circles/circle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AF4"/>
              </a:clrFrom>
              <a:clrTo>
                <a:srgbClr val="F9FAF4">
                  <a:alpha val="0"/>
                </a:srgbClr>
              </a:clrTo>
            </a:clrChange>
          </a:blip>
          <a:srcRect b="11110"/>
          <a:stretch>
            <a:fillRect/>
          </a:stretch>
        </p:blipFill>
        <p:spPr bwMode="auto">
          <a:xfrm>
            <a:off x="-541664" y="4549038"/>
            <a:ext cx="785818" cy="483580"/>
          </a:xfrm>
          <a:prstGeom prst="rect">
            <a:avLst/>
          </a:prstGeom>
          <a:noFill/>
        </p:spPr>
      </p:pic>
      <p:pic>
        <p:nvPicPr>
          <p:cNvPr id="27" name="Picture 5" descr="http://www.walterlogeman.com/art/images/2008-07-01-circles/circle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AF4"/>
              </a:clrFrom>
              <a:clrTo>
                <a:srgbClr val="F9FAF4">
                  <a:alpha val="0"/>
                </a:srgbClr>
              </a:clrTo>
            </a:clrChange>
          </a:blip>
          <a:srcRect b="11110"/>
          <a:stretch>
            <a:fillRect/>
          </a:stretch>
        </p:blipFill>
        <p:spPr bwMode="auto">
          <a:xfrm>
            <a:off x="-526997" y="4164693"/>
            <a:ext cx="785818" cy="483580"/>
          </a:xfrm>
          <a:prstGeom prst="rect">
            <a:avLst/>
          </a:prstGeom>
          <a:noFill/>
        </p:spPr>
      </p:pic>
      <p:pic>
        <p:nvPicPr>
          <p:cNvPr id="28" name="Picture 5" descr="http://www.walterlogeman.com/art/images/2008-07-01-circles/circle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AF4"/>
              </a:clrFrom>
              <a:clrTo>
                <a:srgbClr val="F9FAF4">
                  <a:alpha val="0"/>
                </a:srgbClr>
              </a:clrTo>
            </a:clrChange>
          </a:blip>
          <a:srcRect b="11110"/>
          <a:stretch>
            <a:fillRect/>
          </a:stretch>
        </p:blipFill>
        <p:spPr bwMode="auto">
          <a:xfrm>
            <a:off x="-516364" y="4377353"/>
            <a:ext cx="785818" cy="483580"/>
          </a:xfrm>
          <a:prstGeom prst="rect">
            <a:avLst/>
          </a:prstGeom>
          <a:noFill/>
        </p:spPr>
      </p:pic>
      <p:pic>
        <p:nvPicPr>
          <p:cNvPr id="29" name="Picture 6" descr="http://www.walterlogeman.com/art/images/2008-07-01-circles/circle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AF4"/>
              </a:clrFrom>
              <a:clrTo>
                <a:srgbClr val="F9FAF4">
                  <a:alpha val="0"/>
                </a:srgbClr>
              </a:clrTo>
            </a:clrChange>
          </a:blip>
          <a:srcRect b="11110"/>
          <a:stretch>
            <a:fillRect/>
          </a:stretch>
        </p:blipFill>
        <p:spPr bwMode="auto">
          <a:xfrm>
            <a:off x="-541664" y="4739538"/>
            <a:ext cx="785818" cy="483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356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viga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>
            <a:off x="-531626" y="4019196"/>
            <a:ext cx="653152" cy="64296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" name="Folded Corner 6"/>
          <p:cNvSpPr/>
          <p:nvPr/>
        </p:nvSpPr>
        <p:spPr>
          <a:xfrm>
            <a:off x="-531627" y="6166955"/>
            <a:ext cx="653152" cy="63159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" name="Folded Corner 7"/>
          <p:cNvSpPr/>
          <p:nvPr/>
        </p:nvSpPr>
        <p:spPr>
          <a:xfrm>
            <a:off x="-531627" y="5465213"/>
            <a:ext cx="653152" cy="64475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9" name="Folded Corner 8"/>
          <p:cNvSpPr/>
          <p:nvPr/>
        </p:nvSpPr>
        <p:spPr>
          <a:xfrm>
            <a:off x="-531627" y="4742203"/>
            <a:ext cx="653152" cy="643855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1" name="Folded Corner 9"/>
          <p:cNvSpPr/>
          <p:nvPr/>
        </p:nvSpPr>
        <p:spPr>
          <a:xfrm>
            <a:off x="-1127054" y="364907"/>
            <a:ext cx="1584251" cy="14460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Fill out the last step of the Navigator-  depict your Agile Focus Strategy on the Agile Focus Dartboard. </a:t>
            </a:r>
          </a:p>
          <a:p>
            <a:pPr algn="ctr"/>
            <a:r>
              <a:rPr lang="en-US" sz="1000" dirty="0"/>
              <a:t>You can use the sticky notes below. </a:t>
            </a:r>
          </a:p>
          <a:p>
            <a:pPr algn="ctr"/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6702055" y="316872"/>
            <a:ext cx="158425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Your project/ startup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11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/>
          <p:nvPr/>
        </p:nvSpPr>
        <p:spPr>
          <a:xfrm>
            <a:off x="-71470" y="0"/>
            <a:ext cx="921547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atin typeface="Calibri Light" panose="020F0302020204030204" pitchFamily="34" charset="0"/>
            </a:endParaRPr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540568" y="122902"/>
            <a:ext cx="8279904" cy="7138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  <a:latin typeface="+mn-lt"/>
              </a:rPr>
              <a:t>Team’s takeaways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28A05362-94F5-E7D3-92CA-973063BAE733}"/>
              </a:ext>
            </a:extLst>
          </p:cNvPr>
          <p:cNvSpPr/>
          <p:nvPr/>
        </p:nvSpPr>
        <p:spPr>
          <a:xfrm>
            <a:off x="334025" y="1529408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are your takeaways from this learning?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 wish to further explore this innovation: what should be your next steps?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feel any improvement on the transversal skills we highlighted or on other soft skills? Explain why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5926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/>
          <p:nvPr/>
        </p:nvSpPr>
        <p:spPr>
          <a:xfrm>
            <a:off x="-71470" y="0"/>
            <a:ext cx="921547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atin typeface="Calibri Light" panose="020F0302020204030204" pitchFamily="34" charset="0"/>
            </a:endParaRPr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540568" y="122902"/>
            <a:ext cx="8279904" cy="7138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  <a:latin typeface="+mn-lt"/>
              </a:rPr>
              <a:t>Market opportunities for our innovation </a:t>
            </a: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DE05B028-164B-5D09-1DD0-8C0B0FB7E7CF}"/>
              </a:ext>
            </a:extLst>
          </p:cNvPr>
          <p:cNvSpPr/>
          <p:nvPr/>
        </p:nvSpPr>
        <p:spPr>
          <a:xfrm>
            <a:off x="214282" y="1578133"/>
            <a:ext cx="8001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Describe shortly the key components of your technology, the applications and customers that you discovered and how you chose your Market Opportunity Set</a:t>
            </a:r>
          </a:p>
        </p:txBody>
      </p:sp>
    </p:spTree>
    <p:extLst>
      <p:ext uri="{BB962C8B-B14F-4D97-AF65-F5344CB8AC3E}">
        <p14:creationId xmlns:p14="http://schemas.microsoft.com/office/powerpoint/2010/main" val="382902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kshee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http://www.walterlogeman.com/art/images/2008-07-01-circles/circle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AF4"/>
              </a:clrFrom>
              <a:clrTo>
                <a:srgbClr val="F9FAF4">
                  <a:alpha val="0"/>
                </a:srgbClr>
              </a:clrTo>
            </a:clrChange>
          </a:blip>
          <a:srcRect b="11110"/>
          <a:stretch>
            <a:fillRect/>
          </a:stretch>
        </p:blipFill>
        <p:spPr bwMode="auto">
          <a:xfrm>
            <a:off x="-403046" y="5465788"/>
            <a:ext cx="785818" cy="483580"/>
          </a:xfrm>
          <a:prstGeom prst="rect">
            <a:avLst/>
          </a:prstGeom>
          <a:noFill/>
        </p:spPr>
      </p:pic>
      <p:pic>
        <p:nvPicPr>
          <p:cNvPr id="7" name="Picture 6" descr="http://www.walterlogeman.com/art/images/2008-07-01-circles/circle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AF4"/>
              </a:clrFrom>
              <a:clrTo>
                <a:srgbClr val="F9FAF4">
                  <a:alpha val="0"/>
                </a:srgbClr>
              </a:clrTo>
            </a:clrChange>
          </a:blip>
          <a:srcRect b="11110"/>
          <a:stretch>
            <a:fillRect/>
          </a:stretch>
        </p:blipFill>
        <p:spPr bwMode="auto">
          <a:xfrm>
            <a:off x="-424808" y="6002533"/>
            <a:ext cx="785818" cy="4835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1111" y="1323421"/>
            <a:ext cx="158425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Unique ability #1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730" y="1651991"/>
            <a:ext cx="1924493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Functions and properties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38888" y="1324850"/>
            <a:ext cx="158425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Unique ability #2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7507" y="1653420"/>
            <a:ext cx="1924493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Functions and properties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8943" y="1324850"/>
            <a:ext cx="158425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Unique ability #3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7562" y="1653420"/>
            <a:ext cx="1924493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Functions and properties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06088" y="1314528"/>
            <a:ext cx="158425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Unique ability #4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14707" y="1643098"/>
            <a:ext cx="1924493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Functions and properties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9972" y="3359054"/>
            <a:ext cx="225410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Application  #1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6076" y="3359054"/>
            <a:ext cx="225410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Application  #2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16992" y="3351132"/>
            <a:ext cx="225410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Application  #3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9466" y="4096244"/>
            <a:ext cx="1254643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Customer segment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4795" y="4501118"/>
            <a:ext cx="898442" cy="2497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Sub segment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60238" y="4504656"/>
            <a:ext cx="93474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Sub segment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6" name="מחבר ישר 25"/>
          <p:cNvCxnSpPr/>
          <p:nvPr/>
        </p:nvCxnSpPr>
        <p:spPr>
          <a:xfrm flipH="1">
            <a:off x="999466" y="4342465"/>
            <a:ext cx="212649" cy="16219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>
            <a:off x="1754373" y="4331831"/>
            <a:ext cx="53165" cy="19409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>
            <a:off x="2172623" y="4331831"/>
            <a:ext cx="307420" cy="18345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02055" y="316872"/>
            <a:ext cx="158425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Your project/ startup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48096" y="4014718"/>
            <a:ext cx="1254643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Customer segment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33425" y="4419592"/>
            <a:ext cx="898442" cy="2497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Sub segment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08868" y="4423130"/>
            <a:ext cx="93474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Sub segment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1" name="מחבר ישר 40"/>
          <p:cNvCxnSpPr/>
          <p:nvPr/>
        </p:nvCxnSpPr>
        <p:spPr>
          <a:xfrm flipH="1">
            <a:off x="4448096" y="4260939"/>
            <a:ext cx="212649" cy="16219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/>
          <p:cNvCxnSpPr/>
          <p:nvPr/>
        </p:nvCxnSpPr>
        <p:spPr>
          <a:xfrm>
            <a:off x="5203003" y="4250305"/>
            <a:ext cx="53165" cy="19409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>
            <a:off x="5621253" y="4250305"/>
            <a:ext cx="307420" cy="18345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877452" y="5155987"/>
            <a:ext cx="1254643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Customer segment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62781" y="5560861"/>
            <a:ext cx="898442" cy="2497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Sub segment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38224" y="5564399"/>
            <a:ext cx="93474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Sub segment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7" name="מחבר ישר 46"/>
          <p:cNvCxnSpPr/>
          <p:nvPr/>
        </p:nvCxnSpPr>
        <p:spPr>
          <a:xfrm flipH="1">
            <a:off x="3877452" y="5402208"/>
            <a:ext cx="212649" cy="16219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ישר 47"/>
          <p:cNvCxnSpPr/>
          <p:nvPr/>
        </p:nvCxnSpPr>
        <p:spPr>
          <a:xfrm>
            <a:off x="4632359" y="5391574"/>
            <a:ext cx="53165" cy="19409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014187" y="4167118"/>
            <a:ext cx="1254643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Customer segment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99516" y="4571992"/>
            <a:ext cx="898442" cy="2497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Sub segment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474959" y="4575530"/>
            <a:ext cx="93474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Sub segment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3" name="מחבר ישר 52"/>
          <p:cNvCxnSpPr/>
          <p:nvPr/>
        </p:nvCxnSpPr>
        <p:spPr>
          <a:xfrm flipH="1">
            <a:off x="7014187" y="4413339"/>
            <a:ext cx="212649" cy="16219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/>
          <p:cNvCxnSpPr/>
          <p:nvPr/>
        </p:nvCxnSpPr>
        <p:spPr>
          <a:xfrm>
            <a:off x="7769094" y="4402705"/>
            <a:ext cx="53165" cy="19409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ישר 54"/>
          <p:cNvCxnSpPr/>
          <p:nvPr/>
        </p:nvCxnSpPr>
        <p:spPr>
          <a:xfrm>
            <a:off x="8187344" y="4402705"/>
            <a:ext cx="307420" cy="18345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388847" y="4518827"/>
            <a:ext cx="93474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….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0" name="Picture 5" descr="http://www.walterlogeman.com/art/images/2008-07-01-circles/circle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AF4"/>
              </a:clrFrom>
              <a:clrTo>
                <a:srgbClr val="F9FAF4">
                  <a:alpha val="0"/>
                </a:srgbClr>
              </a:clrTo>
            </a:clrChange>
          </a:blip>
          <a:srcRect b="11110"/>
          <a:stretch>
            <a:fillRect/>
          </a:stretch>
        </p:blipFill>
        <p:spPr bwMode="auto">
          <a:xfrm>
            <a:off x="-410141" y="5618188"/>
            <a:ext cx="785818" cy="483580"/>
          </a:xfrm>
          <a:prstGeom prst="rect">
            <a:avLst/>
          </a:prstGeom>
          <a:noFill/>
        </p:spPr>
      </p:pic>
      <p:pic>
        <p:nvPicPr>
          <p:cNvPr id="61" name="Picture 5" descr="http://www.walterlogeman.com/art/images/2008-07-01-circles/circle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AF4"/>
              </a:clrFrom>
              <a:clrTo>
                <a:srgbClr val="F9FAF4">
                  <a:alpha val="0"/>
                </a:srgbClr>
              </a:clrTo>
            </a:clrChange>
          </a:blip>
          <a:srcRect b="11110"/>
          <a:stretch>
            <a:fillRect/>
          </a:stretch>
        </p:blipFill>
        <p:spPr bwMode="auto">
          <a:xfrm>
            <a:off x="-399508" y="5830848"/>
            <a:ext cx="785818" cy="483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949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viga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>
            <a:off x="-531626" y="4019196"/>
            <a:ext cx="653152" cy="64296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" name="Folded Corner 6"/>
          <p:cNvSpPr/>
          <p:nvPr/>
        </p:nvSpPr>
        <p:spPr>
          <a:xfrm>
            <a:off x="-531627" y="6166955"/>
            <a:ext cx="653152" cy="63159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" name="Folded Corner 7"/>
          <p:cNvSpPr/>
          <p:nvPr/>
        </p:nvSpPr>
        <p:spPr>
          <a:xfrm>
            <a:off x="-531627" y="5465213"/>
            <a:ext cx="653152" cy="64475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9" name="Folded Corner 8"/>
          <p:cNvSpPr/>
          <p:nvPr/>
        </p:nvSpPr>
        <p:spPr>
          <a:xfrm>
            <a:off x="-531627" y="4742203"/>
            <a:ext cx="653152" cy="643855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6702055" y="316872"/>
            <a:ext cx="158425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Your project/ startup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Folded Corner 9">
            <a:extLst>
              <a:ext uri="{FF2B5EF4-FFF2-40B4-BE49-F238E27FC236}">
                <a16:creationId xmlns:a16="http://schemas.microsoft.com/office/drawing/2014/main" id="{C5E2628C-989C-0505-E14A-1433F95F96FF}"/>
              </a:ext>
            </a:extLst>
          </p:cNvPr>
          <p:cNvSpPr/>
          <p:nvPr/>
        </p:nvSpPr>
        <p:spPr>
          <a:xfrm>
            <a:off x="-1127054" y="364907"/>
            <a:ext cx="1584251" cy="14460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  <a:p>
            <a:pPr algn="ctr"/>
            <a:r>
              <a:rPr lang="en-US" sz="1000" dirty="0"/>
              <a:t>Choose 3-5 market opportunity that you think are worth considering and depict them on your Market Opportunity Set. You can use the sticky notes below</a:t>
            </a:r>
          </a:p>
        </p:txBody>
      </p:sp>
    </p:spTree>
    <p:extLst>
      <p:ext uri="{BB962C8B-B14F-4D97-AF65-F5344CB8AC3E}">
        <p14:creationId xmlns:p14="http://schemas.microsoft.com/office/powerpoint/2010/main" val="171098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/>
          <p:nvPr/>
        </p:nvSpPr>
        <p:spPr>
          <a:xfrm>
            <a:off x="-71470" y="0"/>
            <a:ext cx="921547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atin typeface="Calibri Light" panose="020F0302020204030204" pitchFamily="34" charset="0"/>
            </a:endParaRPr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540568" y="122902"/>
            <a:ext cx="8279904" cy="7138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  <a:latin typeface="+mn-lt"/>
              </a:rPr>
              <a:t>Evaluating the attractiveness of an opportunity</a:t>
            </a:r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EC5B1349-F428-5AD2-B998-D40F5A02EAC0}"/>
              </a:ext>
            </a:extLst>
          </p:cNvPr>
          <p:cNvSpPr/>
          <p:nvPr/>
        </p:nvSpPr>
        <p:spPr>
          <a:xfrm>
            <a:off x="540568" y="1425064"/>
            <a:ext cx="79295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 the evaluation of one market opportunity: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Describe shortly who are your customers and what is your value proposition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 did you interview and what did you learn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did you evaluate the Potential and the Challenge of this opportunity (show the filled Worksheet 2)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Where is it located on the Attractiveness Map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 tried to assess the social/ environmental impact of this opportunity- present it here as well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 tried to assess additional market opportunities – show where they are located on the map</a:t>
            </a:r>
          </a:p>
        </p:txBody>
      </p:sp>
    </p:spTree>
    <p:extLst>
      <p:ext uri="{BB962C8B-B14F-4D97-AF65-F5344CB8AC3E}">
        <p14:creationId xmlns:p14="http://schemas.microsoft.com/office/powerpoint/2010/main" val="2311108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kshee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6" descr="https://upload.wikimedia.org/wikipedia/commons/thumb/b/b2/SemiTransBlack_x.svg/120px-SemiTransBlack_x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7327" y="5110800"/>
            <a:ext cx="357183" cy="357183"/>
          </a:xfrm>
          <a:prstGeom prst="rect">
            <a:avLst/>
          </a:prstGeom>
          <a:noFill/>
        </p:spPr>
      </p:pic>
      <p:pic>
        <p:nvPicPr>
          <p:cNvPr id="5" name="Picture 6" descr="https://upload.wikimedia.org/wikipedia/commons/thumb/b/b2/SemiTransBlack_x.svg/120px-SemiTransBlack_x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8592" y="5495327"/>
            <a:ext cx="357183" cy="357183"/>
          </a:xfrm>
          <a:prstGeom prst="rect">
            <a:avLst/>
          </a:prstGeom>
          <a:noFill/>
        </p:spPr>
      </p:pic>
      <p:pic>
        <p:nvPicPr>
          <p:cNvPr id="6" name="Picture 6" descr="https://upload.wikimedia.org/wikipedia/commons/thumb/b/b2/SemiTransBlack_x.svg/120px-SemiTransBlack_x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8592" y="5852510"/>
            <a:ext cx="357183" cy="357183"/>
          </a:xfrm>
          <a:prstGeom prst="rect">
            <a:avLst/>
          </a:prstGeom>
          <a:noFill/>
        </p:spPr>
      </p:pic>
      <p:pic>
        <p:nvPicPr>
          <p:cNvPr id="7" name="Picture 6" descr="https://upload.wikimedia.org/wikipedia/commons/thumb/b/b2/SemiTransBlack_x.svg/120px-SemiTransBlack_x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8592" y="6209693"/>
            <a:ext cx="357183" cy="3571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02055" y="316872"/>
            <a:ext cx="158425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Your project/ startup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7898" y="1063484"/>
            <a:ext cx="225410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Market opportunity name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6" descr="https://upload.wikimedia.org/wikipedia/commons/thumb/b/b2/SemiTransBlack_x.svg/120px-SemiTransBlack_x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6673" y="5110800"/>
            <a:ext cx="357183" cy="357183"/>
          </a:xfrm>
          <a:prstGeom prst="rect">
            <a:avLst/>
          </a:prstGeom>
          <a:noFill/>
        </p:spPr>
      </p:pic>
      <p:pic>
        <p:nvPicPr>
          <p:cNvPr id="11" name="Picture 6" descr="https://upload.wikimedia.org/wikipedia/commons/thumb/b/b2/SemiTransBlack_x.svg/120px-SemiTransBlack_x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5408" y="5495327"/>
            <a:ext cx="357183" cy="357183"/>
          </a:xfrm>
          <a:prstGeom prst="rect">
            <a:avLst/>
          </a:prstGeom>
          <a:noFill/>
        </p:spPr>
      </p:pic>
      <p:pic>
        <p:nvPicPr>
          <p:cNvPr id="12" name="Picture 6" descr="https://upload.wikimedia.org/wikipedia/commons/thumb/b/b2/SemiTransBlack_x.svg/120px-SemiTransBlack_x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5408" y="5852510"/>
            <a:ext cx="357183" cy="357183"/>
          </a:xfrm>
          <a:prstGeom prst="rect">
            <a:avLst/>
          </a:prstGeom>
          <a:noFill/>
        </p:spPr>
      </p:pic>
      <p:pic>
        <p:nvPicPr>
          <p:cNvPr id="13" name="Picture 6" descr="https://upload.wikimedia.org/wikipedia/commons/thumb/b/b2/SemiTransBlack_x.svg/120px-SemiTransBlack_x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5408" y="6209693"/>
            <a:ext cx="357183" cy="357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8976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B7F2E5ED-DB97-4468-969E-AE082783B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482" y="195478"/>
            <a:ext cx="9255482" cy="6545890"/>
          </a:xfrm>
          <a:prstGeom prst="rect">
            <a:avLst/>
          </a:prstGeom>
        </p:spPr>
      </p:pic>
      <p:pic>
        <p:nvPicPr>
          <p:cNvPr id="2" name="Picture 6" descr="https://upload.wikimedia.org/wikipedia/commons/thumb/b/b2/SemiTransBlack_x.svg/120px-SemiTransBlack_x.svg.png">
            <a:extLst>
              <a:ext uri="{FF2B5EF4-FFF2-40B4-BE49-F238E27FC236}">
                <a16:creationId xmlns:a16="http://schemas.microsoft.com/office/drawing/2014/main" id="{8AD5BDB6-78D9-529B-9A50-BB487A717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7327" y="5110800"/>
            <a:ext cx="357183" cy="357183"/>
          </a:xfrm>
          <a:prstGeom prst="rect">
            <a:avLst/>
          </a:prstGeom>
          <a:noFill/>
        </p:spPr>
      </p:pic>
      <p:pic>
        <p:nvPicPr>
          <p:cNvPr id="4" name="Picture 6" descr="https://upload.wikimedia.org/wikipedia/commons/thumb/b/b2/SemiTransBlack_x.svg/120px-SemiTransBlack_x.svg.png">
            <a:extLst>
              <a:ext uri="{FF2B5EF4-FFF2-40B4-BE49-F238E27FC236}">
                <a16:creationId xmlns:a16="http://schemas.microsoft.com/office/drawing/2014/main" id="{692A5940-CCDE-59A5-7ACF-CCB20BAA3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8592" y="5495327"/>
            <a:ext cx="357183" cy="357183"/>
          </a:xfrm>
          <a:prstGeom prst="rect">
            <a:avLst/>
          </a:prstGeom>
          <a:noFill/>
        </p:spPr>
      </p:pic>
      <p:pic>
        <p:nvPicPr>
          <p:cNvPr id="5" name="Picture 6" descr="https://upload.wikimedia.org/wikipedia/commons/thumb/b/b2/SemiTransBlack_x.svg/120px-SemiTransBlack_x.svg.png">
            <a:extLst>
              <a:ext uri="{FF2B5EF4-FFF2-40B4-BE49-F238E27FC236}">
                <a16:creationId xmlns:a16="http://schemas.microsoft.com/office/drawing/2014/main" id="{6B738BE4-2DD9-605D-CF80-203CDAF4E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8592" y="5852510"/>
            <a:ext cx="357183" cy="357183"/>
          </a:xfrm>
          <a:prstGeom prst="rect">
            <a:avLst/>
          </a:prstGeom>
          <a:noFill/>
        </p:spPr>
      </p:pic>
      <p:pic>
        <p:nvPicPr>
          <p:cNvPr id="6" name="Picture 6" descr="https://upload.wikimedia.org/wikipedia/commons/thumb/b/b2/SemiTransBlack_x.svg/120px-SemiTransBlack_x.svg.png">
            <a:extLst>
              <a:ext uri="{FF2B5EF4-FFF2-40B4-BE49-F238E27FC236}">
                <a16:creationId xmlns:a16="http://schemas.microsoft.com/office/drawing/2014/main" id="{DA61F875-3D1E-CB77-DD0E-164D0F8CE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8592" y="6209693"/>
            <a:ext cx="357183" cy="357183"/>
          </a:xfrm>
          <a:prstGeom prst="rect">
            <a:avLst/>
          </a:prstGeom>
          <a:noFill/>
        </p:spPr>
      </p:pic>
      <p:sp>
        <p:nvSpPr>
          <p:cNvPr id="7" name="Folded Corner 9">
            <a:extLst>
              <a:ext uri="{FF2B5EF4-FFF2-40B4-BE49-F238E27FC236}">
                <a16:creationId xmlns:a16="http://schemas.microsoft.com/office/drawing/2014/main" id="{5517D3EB-6933-F387-DDB9-F763C3BA01E5}"/>
              </a:ext>
            </a:extLst>
          </p:cNvPr>
          <p:cNvSpPr/>
          <p:nvPr/>
        </p:nvSpPr>
        <p:spPr>
          <a:xfrm>
            <a:off x="-1301226" y="667006"/>
            <a:ext cx="1584251" cy="14460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  <a:p>
            <a:pPr algn="ctr"/>
            <a:r>
              <a:rPr lang="en-US" sz="1000" dirty="0"/>
              <a:t>If relevant, show how you assess the social/ environmental impact of this idea</a:t>
            </a:r>
          </a:p>
        </p:txBody>
      </p:sp>
    </p:spTree>
    <p:extLst>
      <p:ext uri="{BB962C8B-B14F-4D97-AF65-F5344CB8AC3E}">
        <p14:creationId xmlns:p14="http://schemas.microsoft.com/office/powerpoint/2010/main" val="231536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viga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>
            <a:off x="-531626" y="4019196"/>
            <a:ext cx="653152" cy="64296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" name="Folded Corner 6"/>
          <p:cNvSpPr/>
          <p:nvPr/>
        </p:nvSpPr>
        <p:spPr>
          <a:xfrm>
            <a:off x="-531627" y="6166955"/>
            <a:ext cx="653152" cy="63159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" name="Folded Corner 7"/>
          <p:cNvSpPr/>
          <p:nvPr/>
        </p:nvSpPr>
        <p:spPr>
          <a:xfrm>
            <a:off x="-531627" y="5465213"/>
            <a:ext cx="653152" cy="64475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9" name="Folded Corner 8"/>
          <p:cNvSpPr/>
          <p:nvPr/>
        </p:nvSpPr>
        <p:spPr>
          <a:xfrm>
            <a:off x="-531627" y="4742203"/>
            <a:ext cx="653152" cy="643855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6702055" y="316872"/>
            <a:ext cx="158425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Your project/ startup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Folded Corner 9">
            <a:extLst>
              <a:ext uri="{FF2B5EF4-FFF2-40B4-BE49-F238E27FC236}">
                <a16:creationId xmlns:a16="http://schemas.microsoft.com/office/drawing/2014/main" id="{69B409C8-DF27-BEF3-7C43-D9AD4CBC3F19}"/>
              </a:ext>
            </a:extLst>
          </p:cNvPr>
          <p:cNvSpPr/>
          <p:nvPr/>
        </p:nvSpPr>
        <p:spPr>
          <a:xfrm>
            <a:off x="-1127054" y="364907"/>
            <a:ext cx="1584251" cy="14460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  <a:p>
            <a:pPr algn="ctr"/>
            <a:r>
              <a:rPr lang="en-US" sz="1000" dirty="0"/>
              <a:t>Depict your market opportunity on the Attractiveness Map, based on their overall potential and challenge. Use the sticky notes below if you assessed more than one opportunity</a:t>
            </a:r>
          </a:p>
        </p:txBody>
      </p:sp>
    </p:spTree>
    <p:extLst>
      <p:ext uri="{BB962C8B-B14F-4D97-AF65-F5344CB8AC3E}">
        <p14:creationId xmlns:p14="http://schemas.microsoft.com/office/powerpoint/2010/main" val="54553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/>
          <p:nvPr/>
        </p:nvSpPr>
        <p:spPr>
          <a:xfrm>
            <a:off x="-71470" y="0"/>
            <a:ext cx="921547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atin typeface="Calibri Light" panose="020F0302020204030204" pitchFamily="34" charset="0"/>
            </a:endParaRPr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540568" y="122902"/>
            <a:ext cx="8279904" cy="7138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  <a:latin typeface="+mn-lt"/>
              </a:rPr>
              <a:t>Setting our strategic focus</a:t>
            </a:r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68F7370C-7616-7AC7-E45E-B15F4D95779E}"/>
              </a:ext>
            </a:extLst>
          </p:cNvPr>
          <p:cNvSpPr/>
          <p:nvPr/>
        </p:nvSpPr>
        <p:spPr>
          <a:xfrm>
            <a:off x="322853" y="1492741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Describe shortly what is your Primary Market Opportunity, which opportunities do you plan to keep open as Backup or Growth options, and why</a:t>
            </a:r>
          </a:p>
        </p:txBody>
      </p:sp>
    </p:spTree>
    <p:extLst>
      <p:ext uri="{BB962C8B-B14F-4D97-AF65-F5344CB8AC3E}">
        <p14:creationId xmlns:p14="http://schemas.microsoft.com/office/powerpoint/2010/main" val="2832874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411</Words>
  <Application>Microsoft Office PowerPoint</Application>
  <PresentationFormat>‫הצגה על המסך (4:3)</PresentationFormat>
  <Paragraphs>69</Paragraphs>
  <Slides>12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Roboto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</dc:creator>
  <cp:lastModifiedBy>Sharon Tal-Itzkovitch</cp:lastModifiedBy>
  <cp:revision>33</cp:revision>
  <dcterms:created xsi:type="dcterms:W3CDTF">2017-07-20T07:02:38Z</dcterms:created>
  <dcterms:modified xsi:type="dcterms:W3CDTF">2024-11-12T18:17:53Z</dcterms:modified>
</cp:coreProperties>
</file>